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5" r:id="rId1"/>
    <p:sldMasterId id="2147483652" r:id="rId2"/>
    <p:sldMasterId id="2147483656" r:id="rId3"/>
    <p:sldMasterId id="2147483660" r:id="rId4"/>
    <p:sldMasterId id="2147483662" r:id="rId5"/>
  </p:sldMasterIdLst>
  <p:notesMasterIdLst>
    <p:notesMasterId r:id="rId48"/>
  </p:notesMasterIdLst>
  <p:sldIdLst>
    <p:sldId id="257" r:id="rId6"/>
    <p:sldId id="261" r:id="rId7"/>
    <p:sldId id="259" r:id="rId8"/>
    <p:sldId id="264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350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6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AD5"/>
    <a:srgbClr val="A7E0FF"/>
    <a:srgbClr val="E6E6E6"/>
    <a:srgbClr val="BDE7FF"/>
    <a:srgbClr val="29B3FF"/>
    <a:srgbClr val="6C362A"/>
    <a:srgbClr val="49789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396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D600AB-7B4B-4CA3-B721-B7300BF9F868}" type="datetimeFigureOut">
              <a:rPr lang="zh-CN" altLang="en-US" smtClean="0"/>
              <a:t>2022/9/5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445826-469C-487C-83BC-EAC90B6B8B6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9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2F6B1-5D10-F4EA-01E1-769A12BB9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8AECC4-2122-E148-172F-DE1BAD6CE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289F7-433F-35A8-E34F-B5EA7190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A5C6D-89B7-4E80-8F68-D6807454B2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E1646-54F1-EDF9-4648-B453883D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890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665CC0F8-21D5-9CD6-CAD0-2A6AB1EDD4B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35207" y="4109750"/>
            <a:ext cx="7436385" cy="912832"/>
          </a:xfrm>
          <a:prstGeom prst="rect">
            <a:avLst/>
          </a:prstGeom>
        </p:spPr>
        <p:txBody>
          <a:bodyPr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/>
              <a:t>输入标题内容</a:t>
            </a:r>
          </a:p>
        </p:txBody>
      </p:sp>
    </p:spTree>
    <p:extLst>
      <p:ext uri="{BB962C8B-B14F-4D97-AF65-F5344CB8AC3E}">
        <p14:creationId xmlns:p14="http://schemas.microsoft.com/office/powerpoint/2010/main" val="757626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C6E15-7784-5B24-D8CF-95865C5B26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7386" y="1825625"/>
            <a:ext cx="2621095" cy="45307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请输入章节号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74AFBD-B14D-071A-7E23-86B159CBA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9628" y="1825625"/>
            <a:ext cx="7024171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2751288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6599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7486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2F6B1-5D10-F4EA-01E1-769A12BB9C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8AECC4-2122-E148-172F-DE1BAD6CE1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1289F7-433F-35A8-E34F-B5EA7190DD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95733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A5C6D-89B7-4E80-8F68-D6807454B2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9E1646-54F1-EDF9-4648-B453883DB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5338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microsoft.com/office/2007/relationships/hdphoto" Target="../media/hdphoto2.wdp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heme" Target="../theme/them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emf"/><Relationship Id="rId5" Type="http://schemas.microsoft.com/office/2007/relationships/hdphoto" Target="../media/hdphoto2.wdp"/><Relationship Id="rId4" Type="http://schemas.openxmlformats.org/officeDocument/2006/relationships/image" Target="../media/image6.png"/><Relationship Id="rId9" Type="http://schemas.openxmlformats.org/officeDocument/2006/relationships/image" Target="../media/image5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3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1.bin"/><Relationship Id="rId10" Type="http://schemas.openxmlformats.org/officeDocument/2006/relationships/image" Target="../media/image1.emf"/><Relationship Id="rId4" Type="http://schemas.openxmlformats.org/officeDocument/2006/relationships/image" Target="../media/image8.jpeg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3578538D-2FB1-05FB-6E89-B8204E49820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4666" y="110683"/>
            <a:ext cx="2942896" cy="5981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89CF093-6954-6306-AAB2-8C0795D76B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5000"/>
                    </a14:imgEffect>
                    <a14:imgEffect>
                      <a14:colorTemperature colorTemp="5300"/>
                    </a14:imgEffect>
                    <a14:imgEffect>
                      <a14:brightnessContrast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7200"/>
          <a:stretch/>
        </p:blipFill>
        <p:spPr>
          <a:xfrm>
            <a:off x="0" y="5308021"/>
            <a:ext cx="12192000" cy="155232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A7A4B8-D464-63C8-4E0A-1D4AAB007037}"/>
              </a:ext>
            </a:extLst>
          </p:cNvPr>
          <p:cNvSpPr/>
          <p:nvPr userDrawn="1"/>
        </p:nvSpPr>
        <p:spPr>
          <a:xfrm>
            <a:off x="71006" y="1000663"/>
            <a:ext cx="12192000" cy="6021238"/>
          </a:xfrm>
          <a:prstGeom prst="rect">
            <a:avLst/>
          </a:prstGeom>
          <a:gradFill>
            <a:gsLst>
              <a:gs pos="0">
                <a:schemeClr val="bg1">
                  <a:alpha val="18000"/>
                </a:schemeClr>
              </a:gs>
              <a:gs pos="16000">
                <a:srgbClr val="F2F2F2">
                  <a:alpha val="60000"/>
                </a:srgbClr>
              </a:gs>
              <a:gs pos="44000">
                <a:schemeClr val="bg1"/>
              </a:gs>
              <a:gs pos="1200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E0FD6C-249F-6C99-94C7-3EC476FB7A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DA5C6D-89B7-4E80-8F68-D6807454B2EB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2022/9/5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A2427F-643C-9088-38EC-01A8D094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B98CA3D-CC19-678D-7447-EA1967FF82D3}"/>
              </a:ext>
            </a:extLst>
          </p:cNvPr>
          <p:cNvGrpSpPr/>
          <p:nvPr userDrawn="1"/>
        </p:nvGrpSpPr>
        <p:grpSpPr>
          <a:xfrm>
            <a:off x="10082748" y="6438896"/>
            <a:ext cx="2038246" cy="280185"/>
            <a:chOff x="10050672" y="289545"/>
            <a:chExt cx="2038246" cy="280185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EE20291C-1993-F097-F61D-051642640F9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6" b="52778"/>
            <a:stretch/>
          </p:blipFill>
          <p:spPr>
            <a:xfrm>
              <a:off x="10050672" y="289545"/>
              <a:ext cx="1038754" cy="24745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949EAE04-F6AA-75EA-659A-4DA9456E1F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3" b="2579"/>
            <a:stretch/>
          </p:blipFill>
          <p:spPr>
            <a:xfrm>
              <a:off x="11050164" y="303996"/>
              <a:ext cx="1038754" cy="265734"/>
            </a:xfrm>
            <a:prstGeom prst="rect">
              <a:avLst/>
            </a:prstGeom>
            <a:effectLst>
              <a:softEdge rad="12700"/>
            </a:effectLst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B2AC9C07-58EE-0B83-50F0-990FEADC9977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82748" y="6733532"/>
            <a:ext cx="1999661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693BCFFC-3D8D-3EA1-4DFE-38EBF66076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83197" l="10384" r="98307">
                        <a14:foregroundMark x1="16027" y1="16803" x2="17043" y2="55055"/>
                        <a14:foregroundMark x1="31941" y1="78142" x2="40858" y2="78825"/>
                        <a14:foregroundMark x1="30135" y1="75683" x2="35553" y2="75546"/>
                        <a14:foregroundMark x1="35553" y1="75546" x2="58126" y2="77322"/>
                        <a14:foregroundMark x1="41986" y1="79098" x2="62415" y2="80328"/>
                        <a14:foregroundMark x1="37133" y1="79645" x2="59142" y2="81967"/>
                        <a14:foregroundMark x1="49549" y1="82514" x2="61738" y2="83197"/>
                        <a14:foregroundMark x1="78442" y1="81694" x2="92325" y2="78689"/>
                        <a14:foregroundMark x1="37359" y1="31148" x2="45260" y2="35246"/>
                        <a14:foregroundMark x1="52144" y1="38251" x2="60497" y2="39617"/>
                        <a14:foregroundMark x1="50564" y1="37158" x2="56772" y2="36475"/>
                        <a14:foregroundMark x1="61625" y1="38798" x2="66140" y2="39208"/>
                        <a14:foregroundMark x1="66140" y1="39208" x2="69977" y2="40847"/>
                        <a14:foregroundMark x1="72460" y1="44536" x2="76072" y2="47814"/>
                        <a14:foregroundMark x1="20880" y1="18306" x2="27201" y2="20355"/>
                        <a14:foregroundMark x1="16704" y1="15710" x2="16704" y2="15710"/>
                        <a14:foregroundMark x1="17494" y1="15164" x2="17494" y2="15164"/>
                        <a14:foregroundMark x1="17607" y1="14617" x2="17607" y2="14617"/>
                        <a14:foregroundMark x1="17269" y1="14617" x2="17269" y2="14617"/>
                        <a14:foregroundMark x1="56998" y1="36885" x2="62641" y2="36202"/>
                        <a14:foregroundMark x1="63205" y1="37978" x2="67607" y2="39344"/>
                        <a14:foregroundMark x1="63093" y1="36475" x2="73025" y2="39344"/>
                        <a14:foregroundMark x1="35214" y1="23634" x2="53047" y2="29372"/>
                        <a14:foregroundMark x1="61061" y1="27459" x2="73928" y2="36475"/>
                        <a14:foregroundMark x1="74379" y1="38525" x2="83183" y2="42077"/>
                        <a14:foregroundMark x1="85892" y1="42213" x2="95034" y2="44399"/>
                        <a14:foregroundMark x1="86682" y1="52732" x2="94357" y2="54918"/>
                        <a14:foregroundMark x1="95260" y1="53825" x2="98307" y2="66803"/>
                        <a14:foregroundMark x1="11287" y1="30055" x2="12980" y2="44262"/>
                        <a14:foregroundMark x1="11625" y1="47131" x2="12641" y2="68306"/>
                        <a14:foregroundMark x1="12641" y1="68306" x2="10384" y2="76503"/>
                        <a14:foregroundMark x1="10384" y1="76503" x2="11964" y2="83197"/>
                        <a14:foregroundMark x1="11964" y1="83197" x2="11964" y2="83197"/>
                        <a14:foregroundMark x1="33521" y1="16667" x2="58465" y2="18443"/>
                        <a14:foregroundMark x1="62641" y1="22131" x2="77088" y2="21858"/>
                        <a14:foregroundMark x1="77088" y1="21858" x2="89955" y2="22814"/>
                        <a14:foregroundMark x1="33296" y1="17760" x2="22573" y2="15984"/>
                        <a14:backgroundMark x1="44921" y1="14071" x2="47933" y2="15680"/>
                      </a14:backgroundRemoval>
                    </a14:imgEffect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9" t="12278" b="15714"/>
          <a:stretch/>
        </p:blipFill>
        <p:spPr>
          <a:xfrm>
            <a:off x="1057619" y="-360787"/>
            <a:ext cx="11134381" cy="69280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270000"/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4A98F640-5D4A-F8F5-2B5A-30B819CE6A30}"/>
              </a:ext>
            </a:extLst>
          </p:cNvPr>
          <p:cNvSpPr/>
          <p:nvPr userDrawn="1"/>
        </p:nvSpPr>
        <p:spPr>
          <a:xfrm>
            <a:off x="177897" y="23438"/>
            <a:ext cx="12014103" cy="6303963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7B7A189-12E6-26EC-AC0F-CEC4B62DDE38}"/>
              </a:ext>
            </a:extLst>
          </p:cNvPr>
          <p:cNvSpPr/>
          <p:nvPr userDrawn="1"/>
        </p:nvSpPr>
        <p:spPr>
          <a:xfrm>
            <a:off x="956" y="0"/>
            <a:ext cx="6944605" cy="6915150"/>
          </a:xfrm>
          <a:custGeom>
            <a:avLst/>
            <a:gdLst>
              <a:gd name="connsiteX0" fmla="*/ 0 w 6352628"/>
              <a:gd name="connsiteY0" fmla="*/ 0 h 6858000"/>
              <a:gd name="connsiteX1" fmla="*/ 1988395 w 6352628"/>
              <a:gd name="connsiteY1" fmla="*/ 0 h 6858000"/>
              <a:gd name="connsiteX2" fmla="*/ 6352628 w 6352628"/>
              <a:gd name="connsiteY2" fmla="*/ 6858000 h 6858000"/>
              <a:gd name="connsiteX3" fmla="*/ 0 w 63526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2628" h="6858000">
                <a:moveTo>
                  <a:pt x="0" y="0"/>
                </a:moveTo>
                <a:lnTo>
                  <a:pt x="1988395" y="0"/>
                </a:lnTo>
                <a:lnTo>
                  <a:pt x="635262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A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D9083B89-D5BB-196B-BD18-D4415700FA53}"/>
              </a:ext>
            </a:extLst>
          </p:cNvPr>
          <p:cNvSpPr/>
          <p:nvPr userDrawn="1"/>
        </p:nvSpPr>
        <p:spPr>
          <a:xfrm>
            <a:off x="814374" y="-1331"/>
            <a:ext cx="6944605" cy="6915150"/>
          </a:xfrm>
          <a:custGeom>
            <a:avLst/>
            <a:gdLst>
              <a:gd name="connsiteX0" fmla="*/ 0 w 6352628"/>
              <a:gd name="connsiteY0" fmla="*/ 0 h 6858000"/>
              <a:gd name="connsiteX1" fmla="*/ 1988395 w 6352628"/>
              <a:gd name="connsiteY1" fmla="*/ 0 h 6858000"/>
              <a:gd name="connsiteX2" fmla="*/ 6352628 w 6352628"/>
              <a:gd name="connsiteY2" fmla="*/ 6858000 h 6858000"/>
              <a:gd name="connsiteX3" fmla="*/ 0 w 635262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2628" h="6858000">
                <a:moveTo>
                  <a:pt x="0" y="0"/>
                </a:moveTo>
                <a:lnTo>
                  <a:pt x="1988395" y="0"/>
                </a:lnTo>
                <a:lnTo>
                  <a:pt x="635262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8AD5">
              <a:alpha val="5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7948A155-2714-A71A-D32E-81AA94E2138F}"/>
              </a:ext>
            </a:extLst>
          </p:cNvPr>
          <p:cNvGrpSpPr/>
          <p:nvPr userDrawn="1"/>
        </p:nvGrpSpPr>
        <p:grpSpPr bwMode="auto">
          <a:xfrm>
            <a:off x="4076700" y="4454525"/>
            <a:ext cx="7559675" cy="523220"/>
            <a:chOff x="2834219" y="1068620"/>
            <a:chExt cx="7559531" cy="523118"/>
          </a:xfrm>
        </p:grpSpPr>
        <p:sp>
          <p:nvSpPr>
            <p:cNvPr id="26" name="文本框 11">
              <a:extLst>
                <a:ext uri="{FF2B5EF4-FFF2-40B4-BE49-F238E27FC236}">
                  <a16:creationId xmlns:a16="http://schemas.microsoft.com/office/drawing/2014/main" id="{4602CA3C-3EF3-E886-38B9-CD109B41822B}"/>
                </a:ext>
              </a:extLst>
            </p:cNvPr>
            <p:cNvSpPr txBox="1"/>
            <p:nvPr/>
          </p:nvSpPr>
          <p:spPr bwMode="auto">
            <a:xfrm>
              <a:off x="2834219" y="1082906"/>
              <a:ext cx="7559531" cy="399972"/>
            </a:xfrm>
            <a:prstGeom prst="rect">
              <a:avLst/>
            </a:prstGeom>
            <a:noFill/>
          </p:spPr>
          <p:txBody>
            <a:bodyPr>
              <a:spAutoFit/>
              <a:scene3d>
                <a:camera prst="orthographicFront"/>
                <a:lightRig rig="soft" dir="t"/>
              </a:scene3d>
              <a:sp3d prstMaterial="softEdge">
                <a:bevelT w="63500" h="12700"/>
              </a:sp3d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altLang="zh-CN" sz="2000" b="1" dirty="0">
                <a:ln w="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  <p:sp>
          <p:nvSpPr>
            <p:cNvPr id="24" name="矩形 23">
              <a:hlinkClick r:id="" action="ppaction://noaction"/>
              <a:extLst>
                <a:ext uri="{FF2B5EF4-FFF2-40B4-BE49-F238E27FC236}">
                  <a16:creationId xmlns:a16="http://schemas.microsoft.com/office/drawing/2014/main" id="{8A36B13E-AA09-8957-97F5-19EA2FC50666}"/>
                </a:ext>
              </a:extLst>
            </p:cNvPr>
            <p:cNvSpPr/>
            <p:nvPr/>
          </p:nvSpPr>
          <p:spPr>
            <a:xfrm>
              <a:off x="2940580" y="1068620"/>
              <a:ext cx="7346810" cy="52311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just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800" b="1" dirty="0">
                <a:ln w="0"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</a:endParaRPr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EA9C93E9-DAFA-2637-BF9D-62D2E24C4257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04666" y="110683"/>
            <a:ext cx="2942896" cy="5981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BF4F7319-737A-DC0F-CB61-E09DDD03CA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27038" y="4024313"/>
            <a:ext cx="2385610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66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目 录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A3346CA-701E-FC2A-7061-AB41921DDB3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512763" y="5188656"/>
            <a:ext cx="2938462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contents</a:t>
            </a:r>
            <a:endParaRPr lang="zh-CN" altLang="en-US" sz="4400" b="1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8A2BB863-834E-3383-78A9-2E8D2F752625}"/>
              </a:ext>
            </a:extLst>
          </p:cNvPr>
          <p:cNvGrpSpPr/>
          <p:nvPr userDrawn="1"/>
        </p:nvGrpSpPr>
        <p:grpSpPr>
          <a:xfrm>
            <a:off x="10022364" y="6418692"/>
            <a:ext cx="2038246" cy="280185"/>
            <a:chOff x="10050672" y="289545"/>
            <a:chExt cx="2038246" cy="280185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E2D1FF7-CA04-4D8E-8757-A2BFDD5FB62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6" b="52778"/>
            <a:stretch/>
          </p:blipFill>
          <p:spPr>
            <a:xfrm>
              <a:off x="10050672" y="289545"/>
              <a:ext cx="1038754" cy="24745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8FAE9AD-3316-FA29-7420-3F8CFCFB354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3" b="2579"/>
            <a:stretch/>
          </p:blipFill>
          <p:spPr>
            <a:xfrm>
              <a:off x="11050164" y="303996"/>
              <a:ext cx="1038754" cy="265734"/>
            </a:xfrm>
            <a:prstGeom prst="rect">
              <a:avLst/>
            </a:prstGeom>
            <a:effectLst>
              <a:softEdge rad="12700"/>
            </a:effec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13D60AA-9943-81C3-D159-EE554C01C3D6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039664" y="6757435"/>
            <a:ext cx="1999661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18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11BA440-6974-3F76-B11F-A0B86AA7EF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197" b="83197" l="10384" r="98307">
                        <a14:foregroundMark x1="16027" y1="16803" x2="17043" y2="55055"/>
                        <a14:foregroundMark x1="31941" y1="78142" x2="40858" y2="78825"/>
                        <a14:foregroundMark x1="30135" y1="75683" x2="35553" y2="75546"/>
                        <a14:foregroundMark x1="35553" y1="75546" x2="58126" y2="77322"/>
                        <a14:foregroundMark x1="41986" y1="79098" x2="62415" y2="80328"/>
                        <a14:foregroundMark x1="37133" y1="79645" x2="59142" y2="81967"/>
                        <a14:foregroundMark x1="49549" y1="82514" x2="61738" y2="83197"/>
                        <a14:foregroundMark x1="78442" y1="81694" x2="92325" y2="78689"/>
                        <a14:foregroundMark x1="37359" y1="31148" x2="45260" y2="35246"/>
                        <a14:foregroundMark x1="52144" y1="38251" x2="60497" y2="39617"/>
                        <a14:foregroundMark x1="50564" y1="37158" x2="56772" y2="36475"/>
                        <a14:foregroundMark x1="61625" y1="38798" x2="66140" y2="39208"/>
                        <a14:foregroundMark x1="66140" y1="39208" x2="69977" y2="40847"/>
                        <a14:foregroundMark x1="72460" y1="44536" x2="76072" y2="47814"/>
                        <a14:foregroundMark x1="20880" y1="18306" x2="27201" y2="20355"/>
                        <a14:foregroundMark x1="16704" y1="15710" x2="16704" y2="15710"/>
                        <a14:foregroundMark x1="17494" y1="15164" x2="17494" y2="15164"/>
                        <a14:foregroundMark x1="17607" y1="14617" x2="17607" y2="14617"/>
                        <a14:foregroundMark x1="17269" y1="14617" x2="17269" y2="14617"/>
                        <a14:foregroundMark x1="56998" y1="36885" x2="62641" y2="36202"/>
                        <a14:foregroundMark x1="63205" y1="37978" x2="67607" y2="39344"/>
                        <a14:foregroundMark x1="63093" y1="36475" x2="73025" y2="39344"/>
                        <a14:foregroundMark x1="35214" y1="23634" x2="53047" y2="29372"/>
                        <a14:foregroundMark x1="61061" y1="27459" x2="73928" y2="36475"/>
                        <a14:foregroundMark x1="74379" y1="38525" x2="83183" y2="42077"/>
                        <a14:foregroundMark x1="85892" y1="42213" x2="95034" y2="44399"/>
                        <a14:foregroundMark x1="86682" y1="52732" x2="94357" y2="54918"/>
                        <a14:foregroundMark x1="95260" y1="53825" x2="98307" y2="66803"/>
                        <a14:foregroundMark x1="11287" y1="30055" x2="12980" y2="44262"/>
                        <a14:foregroundMark x1="11625" y1="47131" x2="12641" y2="68306"/>
                        <a14:foregroundMark x1="12641" y1="68306" x2="10384" y2="76503"/>
                        <a14:foregroundMark x1="10384" y1="76503" x2="11964" y2="83197"/>
                        <a14:foregroundMark x1="11964" y1="83197" x2="11964" y2="83197"/>
                        <a14:foregroundMark x1="33521" y1="16667" x2="58465" y2="18443"/>
                        <a14:foregroundMark x1="62641" y1="22131" x2="77088" y2="21858"/>
                        <a14:foregroundMark x1="77088" y1="21858" x2="89955" y2="22814"/>
                        <a14:foregroundMark x1="33296" y1="17760" x2="22573" y2="15984"/>
                        <a14:backgroundMark x1="44921" y1="14071" x2="47933" y2="15680"/>
                      </a14:backgroundRemoval>
                    </a14:imgEffect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9" t="12278" b="15714"/>
          <a:stretch/>
        </p:blipFill>
        <p:spPr>
          <a:xfrm>
            <a:off x="1057619" y="-360787"/>
            <a:ext cx="11134381" cy="692802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2700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C206E9A-9526-843C-C8B1-00F62263E445}"/>
              </a:ext>
            </a:extLst>
          </p:cNvPr>
          <p:cNvSpPr/>
          <p:nvPr userDrawn="1"/>
        </p:nvSpPr>
        <p:spPr>
          <a:xfrm>
            <a:off x="1" y="0"/>
            <a:ext cx="12192000" cy="6303963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noFill/>
              </a:ln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7562AC9-06B1-0BC1-E28F-076BA243F4E4}"/>
              </a:ext>
            </a:extLst>
          </p:cNvPr>
          <p:cNvSpPr/>
          <p:nvPr userDrawn="1"/>
        </p:nvSpPr>
        <p:spPr>
          <a:xfrm>
            <a:off x="678455" y="-4581"/>
            <a:ext cx="3218324" cy="6862581"/>
          </a:xfrm>
          <a:prstGeom prst="rect">
            <a:avLst/>
          </a:prstGeom>
          <a:solidFill>
            <a:srgbClr val="008AD5">
              <a:alpha val="5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6C362A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D637865-6982-5C47-85E2-428F8A551F8E}"/>
              </a:ext>
            </a:extLst>
          </p:cNvPr>
          <p:cNvSpPr/>
          <p:nvPr userDrawn="1"/>
        </p:nvSpPr>
        <p:spPr>
          <a:xfrm>
            <a:off x="-11018" y="0"/>
            <a:ext cx="3470313" cy="6862581"/>
          </a:xfrm>
          <a:prstGeom prst="rect">
            <a:avLst/>
          </a:prstGeom>
          <a:solidFill>
            <a:srgbClr val="008AD5"/>
          </a:solidFill>
          <a:ln>
            <a:solidFill>
              <a:srgbClr val="008AD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6C362A"/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77A3D42-CD62-5E68-A29E-1EED93C2D920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04666" y="110683"/>
            <a:ext cx="2942896" cy="59815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81283F9-25DC-C0B7-D22F-C9C2B269F90D}"/>
              </a:ext>
            </a:extLst>
          </p:cNvPr>
          <p:cNvGrpSpPr/>
          <p:nvPr userDrawn="1"/>
        </p:nvGrpSpPr>
        <p:grpSpPr>
          <a:xfrm>
            <a:off x="9953352" y="6377859"/>
            <a:ext cx="2038246" cy="280185"/>
            <a:chOff x="10050672" y="289545"/>
            <a:chExt cx="2038246" cy="280185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6F249F5-502B-8614-0833-DF29CE0BD46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6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6" b="52778"/>
            <a:stretch/>
          </p:blipFill>
          <p:spPr>
            <a:xfrm>
              <a:off x="10050672" y="289545"/>
              <a:ext cx="1038754" cy="24745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5E798E1-50C0-269A-EB75-AD7647DDAF3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3" b="2579"/>
            <a:stretch/>
          </p:blipFill>
          <p:spPr>
            <a:xfrm>
              <a:off x="11050164" y="303996"/>
              <a:ext cx="1038754" cy="265734"/>
            </a:xfrm>
            <a:prstGeom prst="rect">
              <a:avLst/>
            </a:prstGeom>
            <a:effectLst>
              <a:softEdge rad="12700"/>
            </a:effectLst>
          </p:spPr>
        </p:pic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AD58B505-2FB9-77A9-E668-958A428BD818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953013" y="6714295"/>
            <a:ext cx="1999661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328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CB83B8BD-7286-3388-D916-AC39D5333A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197" b="83197" l="10384" r="98307">
                        <a14:foregroundMark x1="16027" y1="16803" x2="17043" y2="55055"/>
                        <a14:foregroundMark x1="31941" y1="78142" x2="40858" y2="78825"/>
                        <a14:foregroundMark x1="30135" y1="75683" x2="35553" y2="75546"/>
                        <a14:foregroundMark x1="35553" y1="75546" x2="58126" y2="77322"/>
                        <a14:foregroundMark x1="41986" y1="79098" x2="62415" y2="80328"/>
                        <a14:foregroundMark x1="37133" y1="79645" x2="59142" y2="81967"/>
                        <a14:foregroundMark x1="49549" y1="82514" x2="61738" y2="83197"/>
                        <a14:foregroundMark x1="78442" y1="81694" x2="92325" y2="78689"/>
                        <a14:foregroundMark x1="37359" y1="31148" x2="45260" y2="35246"/>
                        <a14:foregroundMark x1="52144" y1="38251" x2="60497" y2="39617"/>
                        <a14:foregroundMark x1="50564" y1="37158" x2="56772" y2="36475"/>
                        <a14:foregroundMark x1="61625" y1="38798" x2="66140" y2="39208"/>
                        <a14:foregroundMark x1="66140" y1="39208" x2="69977" y2="40847"/>
                        <a14:foregroundMark x1="72460" y1="44536" x2="76072" y2="47814"/>
                        <a14:foregroundMark x1="20880" y1="18306" x2="27201" y2="20355"/>
                        <a14:foregroundMark x1="16704" y1="15710" x2="16704" y2="15710"/>
                        <a14:foregroundMark x1="17494" y1="15164" x2="17494" y2="15164"/>
                        <a14:foregroundMark x1="17607" y1="14617" x2="17607" y2="14617"/>
                        <a14:foregroundMark x1="17269" y1="14617" x2="17269" y2="14617"/>
                        <a14:foregroundMark x1="56998" y1="36885" x2="62641" y2="36202"/>
                        <a14:foregroundMark x1="63205" y1="37978" x2="67607" y2="39344"/>
                        <a14:foregroundMark x1="63093" y1="36475" x2="73025" y2="39344"/>
                        <a14:foregroundMark x1="35214" y1="23634" x2="53047" y2="29372"/>
                        <a14:foregroundMark x1="61061" y1="27459" x2="73928" y2="36475"/>
                        <a14:foregroundMark x1="74379" y1="38525" x2="83183" y2="42077"/>
                        <a14:foregroundMark x1="85892" y1="42213" x2="95034" y2="44399"/>
                        <a14:foregroundMark x1="86682" y1="52732" x2="94357" y2="54918"/>
                        <a14:foregroundMark x1="95260" y1="53825" x2="98307" y2="66803"/>
                        <a14:foregroundMark x1="11287" y1="30055" x2="12980" y2="44262"/>
                        <a14:foregroundMark x1="11625" y1="47131" x2="12641" y2="68306"/>
                        <a14:foregroundMark x1="12641" y1="68306" x2="10384" y2="76503"/>
                        <a14:foregroundMark x1="10384" y1="76503" x2="11964" y2="83197"/>
                        <a14:foregroundMark x1="11964" y1="83197" x2="11964" y2="83197"/>
                        <a14:foregroundMark x1="33521" y1="16667" x2="58465" y2="18443"/>
                        <a14:foregroundMark x1="62641" y1="22131" x2="77088" y2="21858"/>
                        <a14:foregroundMark x1="77088" y1="21858" x2="89955" y2="22814"/>
                        <a14:foregroundMark x1="33296" y1="17760" x2="22573" y2="15984"/>
                        <a14:backgroundMark x1="44921" y1="14071" x2="47933" y2="15680"/>
                      </a14:backgroundRemoval>
                    </a14:imgEffect>
                    <a14:imgEffect>
                      <a14:sharpenSoften amoun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89" b="15714"/>
          <a:stretch/>
        </p:blipFill>
        <p:spPr>
          <a:xfrm>
            <a:off x="1141836" y="-895267"/>
            <a:ext cx="10070881" cy="7334803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27000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3B1543-9C0B-9871-7CD7-7A329860712A}"/>
              </a:ext>
            </a:extLst>
          </p:cNvPr>
          <p:cNvSpPr/>
          <p:nvPr userDrawn="1"/>
        </p:nvSpPr>
        <p:spPr>
          <a:xfrm>
            <a:off x="177897" y="1105001"/>
            <a:ext cx="12014103" cy="5198962"/>
          </a:xfrm>
          <a:prstGeom prst="rect">
            <a:avLst/>
          </a:prstGeom>
          <a:solidFill>
            <a:schemeClr val="bg1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12C3391-4243-1084-F334-F98472AE5AEE}"/>
              </a:ext>
            </a:extLst>
          </p:cNvPr>
          <p:cNvSpPr/>
          <p:nvPr userDrawn="1"/>
        </p:nvSpPr>
        <p:spPr>
          <a:xfrm>
            <a:off x="0" y="6270396"/>
            <a:ext cx="12192000" cy="536585"/>
          </a:xfrm>
          <a:prstGeom prst="rect">
            <a:avLst/>
          </a:prstGeom>
          <a:solidFill>
            <a:srgbClr val="008AD5">
              <a:alpha val="53000"/>
            </a:srgb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C362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B1F0FE7-D09F-BE73-1D62-31EF0CD51ADF}"/>
              </a:ext>
            </a:extLst>
          </p:cNvPr>
          <p:cNvSpPr/>
          <p:nvPr userDrawn="1"/>
        </p:nvSpPr>
        <p:spPr>
          <a:xfrm>
            <a:off x="-11017" y="6325996"/>
            <a:ext cx="12192000" cy="536585"/>
          </a:xfrm>
          <a:prstGeom prst="rect">
            <a:avLst/>
          </a:prstGeom>
          <a:solidFill>
            <a:srgbClr val="008AD5"/>
          </a:solidFill>
          <a:ln>
            <a:solidFill>
              <a:srgbClr val="008AD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6C362A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FDA1A63-EB74-B05D-D231-2758395AB906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4666" y="110683"/>
            <a:ext cx="2942896" cy="59815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3CCF68D3-95EC-0A1E-2497-A1F52DDAB1C9}"/>
              </a:ext>
            </a:extLst>
          </p:cNvPr>
          <p:cNvGrpSpPr/>
          <p:nvPr userDrawn="1"/>
        </p:nvGrpSpPr>
        <p:grpSpPr>
          <a:xfrm>
            <a:off x="9953352" y="6472746"/>
            <a:ext cx="2038246" cy="280185"/>
            <a:chOff x="10050672" y="289545"/>
            <a:chExt cx="2038246" cy="28018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A4EFC2-83AF-0BD7-C8AD-AFDB79D27B8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6" b="52778"/>
            <a:stretch/>
          </p:blipFill>
          <p:spPr>
            <a:xfrm>
              <a:off x="10050672" y="289545"/>
              <a:ext cx="1038754" cy="24745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F4A8746-B666-BF2F-04E8-53D468CF0AF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3" b="2579"/>
            <a:stretch/>
          </p:blipFill>
          <p:spPr>
            <a:xfrm>
              <a:off x="11050164" y="303996"/>
              <a:ext cx="1038754" cy="265734"/>
            </a:xfrm>
            <a:prstGeom prst="rect">
              <a:avLst/>
            </a:prstGeom>
            <a:effectLst>
              <a:softEdge rad="12700"/>
            </a:effectLst>
          </p:spPr>
        </p:pic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2D6C1DB-1FB9-305B-974B-9CCD2E21E3F6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53013" y="6774685"/>
            <a:ext cx="1999661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8591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n-ea"/>
          <a:ea typeface="+mn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E5DCA66-E764-A00F-F00E-428814B7CB4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7432"/>
            <a:ext cx="12192000" cy="1290568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BA7A4B8-D464-63C8-4E0A-1D4AAB007037}"/>
              </a:ext>
            </a:extLst>
          </p:cNvPr>
          <p:cNvSpPr/>
          <p:nvPr userDrawn="1"/>
        </p:nvSpPr>
        <p:spPr>
          <a:xfrm>
            <a:off x="0" y="3158032"/>
            <a:ext cx="12192000" cy="3556976"/>
          </a:xfrm>
          <a:prstGeom prst="rect">
            <a:avLst/>
          </a:prstGeom>
          <a:gradFill>
            <a:gsLst>
              <a:gs pos="0">
                <a:schemeClr val="bg1">
                  <a:alpha val="18000"/>
                </a:schemeClr>
              </a:gs>
              <a:gs pos="10000">
                <a:srgbClr val="F2F2F2">
                  <a:alpha val="60000"/>
                </a:srgbClr>
              </a:gs>
              <a:gs pos="24000">
                <a:schemeClr val="bg1"/>
              </a:gs>
              <a:gs pos="0">
                <a:schemeClr val="bg1">
                  <a:alpha val="42000"/>
                </a:schemeClr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A7043C45-C36F-D6BD-9B07-23AE73784FD8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557531296"/>
              </p:ext>
            </p:extLst>
          </p:nvPr>
        </p:nvGraphicFramePr>
        <p:xfrm>
          <a:off x="4179254" y="1236553"/>
          <a:ext cx="3833491" cy="38429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CorelDRAW" r:id="rId5" imgW="642690" imgH="643928" progId="CorelDraw.Graphic.21">
                  <p:embed/>
                </p:oleObj>
              </mc:Choice>
              <mc:Fallback>
                <p:oleObj name="CorelDRAW" r:id="rId5" imgW="642690" imgH="643928" progId="CorelDraw.Graphic.21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BFD49E76-6A85-4F2C-99CC-7A557675B5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79254" y="1236553"/>
                        <a:ext cx="3833491" cy="38429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椭圆 5">
            <a:extLst>
              <a:ext uri="{FF2B5EF4-FFF2-40B4-BE49-F238E27FC236}">
                <a16:creationId xmlns:a16="http://schemas.microsoft.com/office/drawing/2014/main" id="{97FD8AD2-1BBC-EDF3-F2F9-F0FF93850EB7}"/>
              </a:ext>
            </a:extLst>
          </p:cNvPr>
          <p:cNvSpPr/>
          <p:nvPr userDrawn="1"/>
        </p:nvSpPr>
        <p:spPr>
          <a:xfrm>
            <a:off x="4174900" y="888275"/>
            <a:ext cx="4234542" cy="4191237"/>
          </a:xfrm>
          <a:prstGeom prst="ellipse">
            <a:avLst/>
          </a:prstGeom>
          <a:solidFill>
            <a:schemeClr val="bg1">
              <a:alpha val="88000"/>
            </a:schemeClr>
          </a:solidFill>
          <a:ln>
            <a:solidFill>
              <a:schemeClr val="accent1">
                <a:shade val="50000"/>
                <a:alpha val="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BCAC96B-E4CA-104E-D0E6-DAE0667CB8AA}"/>
              </a:ext>
            </a:extLst>
          </p:cNvPr>
          <p:cNvGrpSpPr/>
          <p:nvPr userDrawn="1"/>
        </p:nvGrpSpPr>
        <p:grpSpPr>
          <a:xfrm>
            <a:off x="9953352" y="6274336"/>
            <a:ext cx="2038246" cy="280185"/>
            <a:chOff x="10050672" y="289545"/>
            <a:chExt cx="2038246" cy="280185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C684BAD-DC0B-B5AC-7B9E-4532FD60FAE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856" b="52778"/>
            <a:stretch/>
          </p:blipFill>
          <p:spPr>
            <a:xfrm>
              <a:off x="10050672" y="289545"/>
              <a:ext cx="1038754" cy="247452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FC2127E-DE6B-B89A-0128-C3D9ECEE0D5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8" cstate="hq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443" b="2579"/>
            <a:stretch/>
          </p:blipFill>
          <p:spPr>
            <a:xfrm>
              <a:off x="11050164" y="303996"/>
              <a:ext cx="1038754" cy="265734"/>
            </a:xfrm>
            <a:prstGeom prst="rect">
              <a:avLst/>
            </a:prstGeom>
            <a:effectLst>
              <a:softEdge rad="12700"/>
            </a:effectLst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4D1E40F6-469F-2338-FE6D-0FE3C7CA751C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9953013" y="6645289"/>
            <a:ext cx="1999661" cy="243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676F98D-1F9E-D5A1-F812-858F1B4095E3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4666" y="110683"/>
            <a:ext cx="2942896" cy="59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939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mp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mp"/><Relationship Id="rId2" Type="http://schemas.openxmlformats.org/officeDocument/2006/relationships/image" Target="../media/image2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image" Target="../media/image22.tmp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mp"/><Relationship Id="rId2" Type="http://schemas.openxmlformats.org/officeDocument/2006/relationships/image" Target="../media/image2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tm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mp"/><Relationship Id="rId2" Type="http://schemas.openxmlformats.org/officeDocument/2006/relationships/image" Target="../media/image28.tmp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tm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mp"/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tm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mp"/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tm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mp"/><Relationship Id="rId2" Type="http://schemas.openxmlformats.org/officeDocument/2006/relationships/image" Target="../media/image42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tm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tmp"/><Relationship Id="rId3" Type="http://schemas.openxmlformats.org/officeDocument/2006/relationships/image" Target="../media/image45.tmp"/><Relationship Id="rId7" Type="http://schemas.openxmlformats.org/officeDocument/2006/relationships/image" Target="../media/image49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tmp"/><Relationship Id="rId5" Type="http://schemas.openxmlformats.org/officeDocument/2006/relationships/image" Target="../media/image47.tmp"/><Relationship Id="rId4" Type="http://schemas.openxmlformats.org/officeDocument/2006/relationships/image" Target="../media/image46.tmp"/><Relationship Id="rId9" Type="http://schemas.openxmlformats.org/officeDocument/2006/relationships/image" Target="../media/image51.tm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tmp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tmp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mp"/><Relationship Id="rId2" Type="http://schemas.openxmlformats.org/officeDocument/2006/relationships/image" Target="../media/image55.tmp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tmp"/><Relationship Id="rId2" Type="http://schemas.openxmlformats.org/officeDocument/2006/relationships/image" Target="../media/image57.tmp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tmp"/><Relationship Id="rId2" Type="http://schemas.openxmlformats.org/officeDocument/2006/relationships/image" Target="../media/image59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tmp"/><Relationship Id="rId4" Type="http://schemas.openxmlformats.org/officeDocument/2006/relationships/image" Target="../media/image61.tm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mp"/><Relationship Id="rId2" Type="http://schemas.openxmlformats.org/officeDocument/2006/relationships/image" Target="../media/image63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tm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mp"/><Relationship Id="rId2" Type="http://schemas.openxmlformats.org/officeDocument/2006/relationships/image" Target="../media/image66.tmp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mp"/><Relationship Id="rId2" Type="http://schemas.openxmlformats.org/officeDocument/2006/relationships/image" Target="../media/image67.tmp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tmp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tmp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tmp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mp"/><Relationship Id="rId2" Type="http://schemas.openxmlformats.org/officeDocument/2006/relationships/image" Target="../media/image72.tmp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tmp"/><Relationship Id="rId2" Type="http://schemas.openxmlformats.org/officeDocument/2006/relationships/image" Target="../media/image74.tmp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tmp"/><Relationship Id="rId2" Type="http://schemas.openxmlformats.org/officeDocument/2006/relationships/image" Target="../media/image76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8.tm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tmp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tmp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tmp"/><Relationship Id="rId2" Type="http://schemas.openxmlformats.org/officeDocument/2006/relationships/image" Target="../media/image8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3.tm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tmp"/><Relationship Id="rId2" Type="http://schemas.openxmlformats.org/officeDocument/2006/relationships/image" Target="../media/image84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6.tm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liuqin1bo@126.com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mp"/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m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mp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image" Target="../media/image15.tmp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0345F-028B-BCC0-260C-8614C36620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数字图像处理与模式识别</a:t>
            </a:r>
            <a:r>
              <a:rPr lang="en-US" altLang="zh-CN" dirty="0" smtClean="0">
                <a:solidFill>
                  <a:srgbClr val="7030A0"/>
                </a:solidFill>
              </a:rPr>
              <a:t/>
            </a:r>
            <a:br>
              <a:rPr lang="en-US" altLang="zh-CN" dirty="0" smtClean="0">
                <a:solidFill>
                  <a:srgbClr val="7030A0"/>
                </a:solidFill>
              </a:rPr>
            </a:b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2BE042-0303-D178-02C4-6E06651B42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7030A0"/>
                </a:solidFill>
              </a:rPr>
              <a:t>刘勤波</a:t>
            </a:r>
            <a:endParaRPr lang="zh-CN" altLang="en-US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49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的平移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28850" y="1005840"/>
            <a:ext cx="8435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本节介绍图像平移变换的基本原理和实现方法，它是最简单的几何变换。读者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可</a:t>
            </a:r>
            <a:endParaRPr lang="en-US" altLang="zh-TW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以</a:t>
            </a:r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通过平移变换了解几何变换的处理过程。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148" y="1529060"/>
            <a:ext cx="6268211" cy="43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4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的平移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9" y="880095"/>
            <a:ext cx="6836543" cy="80011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1427" y="880095"/>
            <a:ext cx="3750474" cy="3154695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9" y="1680210"/>
            <a:ext cx="7116222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04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的平移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857" y="1131554"/>
            <a:ext cx="3750474" cy="3154695"/>
          </a:xfrm>
          <a:prstGeom prst="rect">
            <a:avLst/>
          </a:prstGeom>
        </p:spPr>
      </p:pic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54" y="1131554"/>
            <a:ext cx="7201596" cy="386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63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3.2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的平移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44" y="893438"/>
            <a:ext cx="9238890" cy="466732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24" y="1459808"/>
            <a:ext cx="4592310" cy="31693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91200" y="877986"/>
            <a:ext cx="6096000" cy="5283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190500" indent="279400">
              <a:lnSpc>
                <a:spcPts val="1740"/>
              </a:lnSpc>
              <a:spcAft>
                <a:spcPts val="580"/>
              </a:spcAft>
            </a:pP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除了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左边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给</a:t>
            </a:r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出的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这种</a:t>
            </a:r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常规方法之外，我们还可以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利用后面</a:t>
            </a:r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将要介绍的图像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形态学</a:t>
            </a:r>
            <a:r>
              <a:rPr lang="zh-TW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处理函数来实现图像的平移</a:t>
            </a:r>
            <a:r>
              <a:rPr lang="zh-TW" altLang="zh-CN" sz="1400" dirty="0" smtClean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zh-CN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56" y="1645962"/>
            <a:ext cx="4374536" cy="272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96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的镜像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4000" y="894758"/>
            <a:ext cx="586854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1400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数学上，我们都学过给定一个函数求它关于纵轴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或横轴</a:t>
            </a:r>
            <a:r>
              <a:rPr lang="en-US" altLang="zh-CN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sz="1400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的对称函数的方法， 这与本节将要介绍的图像镜像变换非常相似。 </a:t>
            </a:r>
            <a:endParaRPr lang="en-US" altLang="zh-CN" sz="1400" dirty="0" smtClean="0">
              <a:solidFill>
                <a:srgbClr val="7030A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3.3.1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效果预览 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图像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的镜像变换分为两种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水平镜像和垂直镜像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水平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镜像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变换就是</a:t>
            </a:r>
            <a:r>
              <a:rPr lang="zh-CN" altLang="en-US" sz="1400" u="sng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以图像</a:t>
            </a:r>
            <a:r>
              <a:rPr lang="zh-CN" altLang="en-US" sz="1400" u="sng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垂直</a:t>
            </a:r>
            <a:r>
              <a:rPr lang="zh-CN" altLang="en-US" sz="1400" u="sng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中线为轴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，将图像的所有像素进行对称变换。换句话说，就是将图像的左半部和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右半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部对调，效果如图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3-7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所示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</a:rPr>
              <a:t>垂直镜像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变换同样也是对图像进行像素的对称变换，但不同的是垂直镜像变换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不再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以垂直中线为轴，而是</a:t>
            </a:r>
            <a:r>
              <a:rPr lang="zh-CN" altLang="en-US" sz="1400" u="sng" dirty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以图像的水平中线为轴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进行上半部分和下半部分的对调，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效果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如图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3-8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所示</a:t>
            </a:r>
            <a:r>
              <a:rPr lang="zh-CN" altLang="en-US" sz="1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1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总之，水平镜像变换产生原始图像的水平投影，就像图像在镜子中的显示效果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; 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</a:rPr>
              <a:t>而垂直镜像变换则让图像在垂直方向上进行投影，效果好比水中的影子。</a:t>
            </a: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88" y="894758"/>
            <a:ext cx="5911571" cy="2431372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87" y="3337560"/>
            <a:ext cx="5911571" cy="248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1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的镜像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732" y="925154"/>
            <a:ext cx="6970991" cy="2195235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486"/>
          <a:stretch/>
        </p:blipFill>
        <p:spPr>
          <a:xfrm>
            <a:off x="4524253" y="2759034"/>
            <a:ext cx="4276847" cy="1824396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626" y="4662154"/>
            <a:ext cx="5927829" cy="72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3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的镜像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9" y="989254"/>
            <a:ext cx="7857779" cy="4577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01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的镜像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95" y="920456"/>
            <a:ext cx="6740377" cy="238573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895" y="3306195"/>
            <a:ext cx="6719575" cy="256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5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3.3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的镜像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051" y="1516958"/>
            <a:ext cx="8079443" cy="366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16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3.4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的转置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633" y="820370"/>
            <a:ext cx="4838949" cy="187969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568" y="1734770"/>
            <a:ext cx="4787415" cy="3454449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897" y="2700067"/>
            <a:ext cx="5051686" cy="327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031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0AB3B-A9E7-7E66-E4F6-980E72ACA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587" y="1690160"/>
            <a:ext cx="2621095" cy="1086908"/>
          </a:xfrm>
        </p:spPr>
        <p:txBody>
          <a:bodyPr/>
          <a:lstStyle/>
          <a:p>
            <a:r>
              <a:rPr lang="zh-CN" altLang="en-US" dirty="0" smtClean="0"/>
              <a:t>第三章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5354320" y="2423125"/>
            <a:ext cx="5222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7030A0"/>
                </a:solidFill>
              </a:rPr>
              <a:t>图像的几何变换</a:t>
            </a:r>
            <a:endParaRPr lang="zh-CN" altLang="en-US" sz="5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675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3.4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的转置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212" y="1654760"/>
            <a:ext cx="4787415" cy="3454449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70" y="1192520"/>
            <a:ext cx="4870700" cy="381020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57"/>
          <a:stretch/>
        </p:blipFill>
        <p:spPr>
          <a:xfrm>
            <a:off x="119535" y="1654760"/>
            <a:ext cx="7136890" cy="2174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7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222" y="996249"/>
            <a:ext cx="6619367" cy="342114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589" y="2150679"/>
            <a:ext cx="5029309" cy="215015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46" y="4666011"/>
            <a:ext cx="6512838" cy="58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92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866" y="1249882"/>
            <a:ext cx="4353544" cy="1861251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12"/>
          <a:stretch/>
        </p:blipFill>
        <p:spPr>
          <a:xfrm>
            <a:off x="663491" y="1128444"/>
            <a:ext cx="6994609" cy="874448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3518" y="1986378"/>
            <a:ext cx="1493089" cy="659988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41" y="2864636"/>
            <a:ext cx="1544655" cy="337016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366" y="2581602"/>
            <a:ext cx="2793073" cy="994298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41" y="3575900"/>
            <a:ext cx="6826819" cy="1679614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009" y="5351263"/>
            <a:ext cx="2284576" cy="315687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4157" y="4890775"/>
            <a:ext cx="1000967" cy="991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79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8115" y="786034"/>
            <a:ext cx="7138805" cy="505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47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973" y="1339150"/>
            <a:ext cx="8444443" cy="436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3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6338" y="994963"/>
            <a:ext cx="7770622" cy="4968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42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78" y="835970"/>
            <a:ext cx="6797802" cy="1925897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078" y="2750437"/>
            <a:ext cx="6797802" cy="3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92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679" y="1076239"/>
            <a:ext cx="6809304" cy="467305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83" y="2706348"/>
            <a:ext cx="3762776" cy="16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7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8" y="1078202"/>
            <a:ext cx="7789875" cy="171071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808" y="2984710"/>
            <a:ext cx="7789875" cy="299139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972" y="872461"/>
            <a:ext cx="2555918" cy="2368417"/>
          </a:xfrm>
          <a:prstGeom prst="rect">
            <a:avLst/>
          </a:prstGeom>
        </p:spPr>
      </p:pic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2590" y="3293736"/>
            <a:ext cx="2400300" cy="255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8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3" y="997532"/>
            <a:ext cx="7461705" cy="3105838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4372" y="1501728"/>
            <a:ext cx="2998870" cy="2270172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153" y="4323063"/>
            <a:ext cx="7461503" cy="969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226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909955" y="1735744"/>
            <a:ext cx="4670136" cy="369331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.1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.2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图像的平移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.3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图像的</a:t>
            </a:r>
            <a:r>
              <a:rPr lang="zh-CN" altLang="en-US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镜像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变换</a:t>
            </a:r>
            <a:endParaRPr lang="en-US" altLang="zh-CN" dirty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.4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图像的转置</a:t>
            </a: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.5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图像的缩放</a:t>
            </a: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.6 </a:t>
            </a: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图像的旋转</a:t>
            </a: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dirty="0" smtClean="0">
                <a:ln>
                  <a:solidFill>
                    <a:srgbClr val="7030A0"/>
                  </a:solidFill>
                </a:ln>
                <a:latin typeface="宋体" panose="02010600030101010101" pitchFamily="2" charset="-122"/>
                <a:ea typeface="宋体" panose="02010600030101010101" pitchFamily="2" charset="-122"/>
              </a:rPr>
              <a:t>第一次作业</a:t>
            </a:r>
            <a:endParaRPr lang="zh-CN" altLang="en-US" dirty="0">
              <a:ln>
                <a:solidFill>
                  <a:srgbClr val="7030A0"/>
                </a:solidFill>
              </a:ln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217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128" y="1165780"/>
            <a:ext cx="7035645" cy="443492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73" y="1314370"/>
            <a:ext cx="4471153" cy="413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859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3.5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的缩放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1773" y="1314370"/>
            <a:ext cx="4471153" cy="4137740"/>
          </a:xfrm>
          <a:prstGeom prst="rect">
            <a:avLst/>
          </a:prstGeom>
        </p:spPr>
      </p:pic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8" y="1314370"/>
            <a:ext cx="7335134" cy="3577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1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506" y="653812"/>
            <a:ext cx="7114043" cy="527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95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694" y="906682"/>
            <a:ext cx="6573646" cy="510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21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986" y="1323904"/>
            <a:ext cx="6644744" cy="44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655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10" y="1101710"/>
            <a:ext cx="7301430" cy="795669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10" y="1828799"/>
            <a:ext cx="7301430" cy="317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69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7" y="988602"/>
            <a:ext cx="6739383" cy="4892740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36" y="2911405"/>
            <a:ext cx="6277633" cy="296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13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03" y="751858"/>
            <a:ext cx="6781543" cy="1763730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6" y="2359588"/>
            <a:ext cx="5157873" cy="3053224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13"/>
          <a:stretch/>
        </p:blipFill>
        <p:spPr>
          <a:xfrm>
            <a:off x="305309" y="2359588"/>
            <a:ext cx="5724017" cy="358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4" name="图片 3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867" y="1407935"/>
            <a:ext cx="8916650" cy="406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722" y="817440"/>
            <a:ext cx="7665198" cy="583444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98004" y="3506486"/>
            <a:ext cx="278170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图像旋转公式求出映射坐标同样会有浮点坐标的问题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，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所以图像的旋转也必须使用插值进行优化</a:t>
            </a:r>
            <a:r>
              <a:rPr lang="en-US" altLang="zh-CN" b="1" dirty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。这里同样使用最临近插值法和双线性插值法实现</a:t>
            </a:r>
            <a:r>
              <a:rPr lang="en-US" altLang="zh-CN" b="1" dirty="0" smtClean="0">
                <a:solidFill>
                  <a:srgbClr val="7030A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。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544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019" y="895912"/>
            <a:ext cx="7526131" cy="495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0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98" y="653812"/>
            <a:ext cx="6749022" cy="2464481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98" y="3049713"/>
            <a:ext cx="6749022" cy="3112243"/>
          </a:xfrm>
          <a:prstGeom prst="rect">
            <a:avLst/>
          </a:prstGeom>
        </p:spPr>
      </p:pic>
      <p:pic>
        <p:nvPicPr>
          <p:cNvPr id="7" name="图片 6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01" y="2184164"/>
            <a:ext cx="2558459" cy="257762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7260" y="188605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A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693372" y="2865047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</a:rPr>
              <a:t>B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798" y="328831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C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130298" y="4236502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7030A0"/>
                </a:solidFill>
              </a:rPr>
              <a:t>D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29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3.6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的旋转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8" y="1482674"/>
            <a:ext cx="7649623" cy="3077895"/>
          </a:xfrm>
          <a:prstGeom prst="rect">
            <a:avLst/>
          </a:prstGeom>
        </p:spPr>
      </p:pic>
      <p:pic>
        <p:nvPicPr>
          <p:cNvPr id="5" name="图片 4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107" y="653812"/>
            <a:ext cx="2425825" cy="2216264"/>
          </a:xfrm>
          <a:prstGeom prst="rect">
            <a:avLst/>
          </a:prstGeom>
        </p:spPr>
      </p:pic>
      <p:pic>
        <p:nvPicPr>
          <p:cNvPr id="6" name="图片 5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872" y="2870076"/>
            <a:ext cx="2140060" cy="231151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57872" y="5383530"/>
            <a:ext cx="263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图 </a:t>
            </a:r>
            <a:r>
              <a:rPr lang="en-US" altLang="zh-CN" sz="1400" dirty="0" smtClean="0"/>
              <a:t>3-23 </a:t>
            </a:r>
            <a:r>
              <a:rPr lang="zh-CN" altLang="en-US" sz="1400" dirty="0" smtClean="0"/>
              <a:t>旋转后的结果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521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第一次作业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757872" y="5383530"/>
            <a:ext cx="26378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图 </a:t>
            </a:r>
            <a:r>
              <a:rPr lang="en-US" altLang="zh-CN" sz="1400" dirty="0" smtClean="0"/>
              <a:t>3-23 </a:t>
            </a:r>
            <a:r>
              <a:rPr lang="zh-CN" altLang="en-US" sz="1400" dirty="0" smtClean="0"/>
              <a:t>旋转后的结果</a:t>
            </a:r>
            <a:endParaRPr lang="zh-CN" altLang="en-US" sz="1400" dirty="0"/>
          </a:p>
        </p:txBody>
      </p:sp>
      <p:sp>
        <p:nvSpPr>
          <p:cNvPr id="4" name="矩形 3"/>
          <p:cNvSpPr/>
          <p:nvPr/>
        </p:nvSpPr>
        <p:spPr>
          <a:xfrm>
            <a:off x="1905000" y="1181576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1. </a:t>
            </a:r>
            <a:r>
              <a:rPr lang="zh-CN" altLang="en-US" dirty="0"/>
              <a:t>请在自己电脑上安装</a:t>
            </a:r>
            <a:r>
              <a:rPr lang="en-US" altLang="zh-CN" dirty="0" smtClean="0"/>
              <a:t>MATALB(</a:t>
            </a:r>
            <a:r>
              <a:rPr lang="zh-CN" altLang="en-US" dirty="0" smtClean="0"/>
              <a:t>提供运行界面截图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r>
              <a:rPr lang="zh-CN" altLang="en-US" dirty="0"/>
              <a:t> 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2</a:t>
            </a:r>
            <a:r>
              <a:rPr lang="en-US" altLang="zh-CN" dirty="0"/>
              <a:t>. </a:t>
            </a:r>
            <a:r>
              <a:rPr lang="zh-CN" altLang="en-US" dirty="0"/>
              <a:t>请找一幅待</a:t>
            </a:r>
            <a:r>
              <a:rPr lang="zh-CN" altLang="en-US" dirty="0" smtClean="0"/>
              <a:t>处理</a:t>
            </a:r>
            <a:r>
              <a:rPr lang="en-US" altLang="zh-CN" dirty="0"/>
              <a:t>RGB</a:t>
            </a:r>
            <a:r>
              <a:rPr lang="zh-CN" altLang="en-US" dirty="0" smtClean="0"/>
              <a:t>图片，转换为</a:t>
            </a:r>
            <a:r>
              <a:rPr lang="en-US" altLang="zh-CN" dirty="0"/>
              <a:t>uint8</a:t>
            </a:r>
            <a:r>
              <a:rPr lang="zh-CN" altLang="en-US" dirty="0"/>
              <a:t>类型</a:t>
            </a:r>
            <a:r>
              <a:rPr lang="zh-CN" altLang="en-US" dirty="0" smtClean="0"/>
              <a:t>灰度图。</a:t>
            </a:r>
            <a:r>
              <a:rPr lang="zh-CN" altLang="en-US" dirty="0"/>
              <a:t> 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 smtClean="0"/>
              <a:t>3</a:t>
            </a:r>
            <a:r>
              <a:rPr lang="en-US" altLang="zh-CN" dirty="0"/>
              <a:t>. </a:t>
            </a:r>
            <a:r>
              <a:rPr lang="zh-CN" altLang="en-US" dirty="0"/>
              <a:t>自己编写</a:t>
            </a:r>
            <a:r>
              <a:rPr lang="en-US" altLang="zh-CN" dirty="0"/>
              <a:t>MATLAB</a:t>
            </a:r>
            <a:r>
              <a:rPr lang="zh-CN" altLang="en-US" dirty="0"/>
              <a:t>程序，实现图像平移</a:t>
            </a:r>
            <a:r>
              <a:rPr lang="zh-CN" altLang="en-US" dirty="0" smtClean="0"/>
              <a:t>、图像</a:t>
            </a:r>
            <a:r>
              <a:rPr lang="zh-CN" altLang="en-US" dirty="0"/>
              <a:t>水平镜像、图像转置、图像缩放</a:t>
            </a:r>
            <a:r>
              <a:rPr lang="zh-CN" altLang="en-US" dirty="0" smtClean="0"/>
              <a:t>、图像</a:t>
            </a:r>
            <a:r>
              <a:rPr lang="zh-CN" altLang="en-US" dirty="0"/>
              <a:t>旋转的功能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dirty="0" smtClean="0"/>
          </a:p>
          <a:p>
            <a:r>
              <a:rPr lang="zh-CN" altLang="en-US" dirty="0" smtClean="0"/>
              <a:t>要求</a:t>
            </a:r>
            <a:r>
              <a:rPr lang="zh-CN" altLang="en-US" dirty="0"/>
              <a:t>：独立</a:t>
            </a:r>
            <a:r>
              <a:rPr lang="zh-CN" altLang="en-US" dirty="0" smtClean="0"/>
              <a:t>完成</a:t>
            </a:r>
            <a:r>
              <a:rPr lang="en-US" altLang="zh-CN" dirty="0" smtClean="0"/>
              <a:t>,  </a:t>
            </a:r>
            <a:r>
              <a:rPr lang="zh-CN" altLang="en-US" dirty="0" smtClean="0"/>
              <a:t>并将</a:t>
            </a:r>
            <a:r>
              <a:rPr lang="en-US" altLang="zh-CN" dirty="0"/>
              <a:t>.m</a:t>
            </a:r>
            <a:r>
              <a:rPr lang="zh-CN" altLang="en-US" dirty="0"/>
              <a:t>源文件和</a:t>
            </a:r>
            <a:r>
              <a:rPr lang="zh-CN" altLang="en-US" dirty="0" smtClean="0"/>
              <a:t>图片打包发送至我的邮箱 </a:t>
            </a:r>
            <a:r>
              <a:rPr lang="en-US" altLang="zh-CN" dirty="0" smtClean="0">
                <a:hlinkClick r:id="rId2"/>
              </a:rPr>
              <a:t>liuqin1bo@126.com</a:t>
            </a:r>
            <a:r>
              <a:rPr lang="zh-CN" altLang="en-US" dirty="0" smtClean="0"/>
              <a:t>， </a:t>
            </a:r>
            <a:r>
              <a:rPr lang="zh-CN" altLang="en-US" dirty="0" smtClean="0">
                <a:solidFill>
                  <a:srgbClr val="C00000"/>
                </a:solidFill>
              </a:rPr>
              <a:t>截止时间</a:t>
            </a:r>
            <a:r>
              <a:rPr lang="en-US" altLang="zh-CN" dirty="0" smtClean="0">
                <a:solidFill>
                  <a:srgbClr val="C00000"/>
                </a:solidFill>
              </a:rPr>
              <a:t>: 2022</a:t>
            </a:r>
            <a:r>
              <a:rPr lang="zh-CN" altLang="en-US" dirty="0" smtClean="0">
                <a:solidFill>
                  <a:srgbClr val="C00000"/>
                </a:solidFill>
              </a:rPr>
              <a:t>年</a:t>
            </a:r>
            <a:r>
              <a:rPr lang="en-US" altLang="zh-CN" dirty="0" smtClean="0">
                <a:solidFill>
                  <a:srgbClr val="C00000"/>
                </a:solidFill>
              </a:rPr>
              <a:t>9</a:t>
            </a:r>
            <a:r>
              <a:rPr lang="zh-CN" altLang="en-US" dirty="0" smtClean="0">
                <a:solidFill>
                  <a:srgbClr val="C00000"/>
                </a:solidFill>
              </a:rPr>
              <a:t>月</a:t>
            </a:r>
            <a:r>
              <a:rPr lang="en-US" altLang="zh-CN" dirty="0" smtClean="0">
                <a:solidFill>
                  <a:srgbClr val="C00000"/>
                </a:solidFill>
              </a:rPr>
              <a:t>12</a:t>
            </a:r>
            <a:r>
              <a:rPr lang="zh-CN" altLang="en-US" dirty="0" smtClean="0">
                <a:solidFill>
                  <a:srgbClr val="C00000"/>
                </a:solidFill>
              </a:rPr>
              <a:t>号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 smtClean="0">
                <a:solidFill>
                  <a:srgbClr val="C00000"/>
                </a:solidFill>
              </a:rPr>
              <a:t>23:59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861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3" name="图片 2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560" y="653812"/>
            <a:ext cx="6724760" cy="56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412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7" name="下箭头 6"/>
          <p:cNvSpPr/>
          <p:nvPr/>
        </p:nvSpPr>
        <p:spPr>
          <a:xfrm>
            <a:off x="9773920" y="2979277"/>
            <a:ext cx="152370" cy="3693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435590" y="2979277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7030A0"/>
                </a:solidFill>
              </a:rPr>
              <a:t>放大一倍</a:t>
            </a:r>
            <a:endParaRPr lang="zh-CN" altLang="en-US" b="1" dirty="0">
              <a:solidFill>
                <a:srgbClr val="7030A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003781" y="5657849"/>
            <a:ext cx="2117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 </a:t>
            </a:r>
            <a:r>
              <a:rPr lang="en-US" altLang="zh-CN" dirty="0" smtClean="0"/>
              <a:t>3-2  </a:t>
            </a:r>
            <a:r>
              <a:rPr lang="zh-CN" altLang="en-US" dirty="0" smtClean="0"/>
              <a:t>映射不完全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076" y="1151178"/>
            <a:ext cx="7360576" cy="4506671"/>
          </a:xfrm>
          <a:prstGeom prst="rect">
            <a:avLst/>
          </a:prstGeom>
        </p:spPr>
      </p:pic>
      <p:pic>
        <p:nvPicPr>
          <p:cNvPr id="11" name="图片 10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141" y="815791"/>
            <a:ext cx="1827558" cy="2034988"/>
          </a:xfrm>
          <a:prstGeom prst="rect">
            <a:avLst/>
          </a:prstGeom>
        </p:spPr>
      </p:pic>
      <p:pic>
        <p:nvPicPr>
          <p:cNvPr id="12" name="图片 11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48" y="3477106"/>
            <a:ext cx="2641764" cy="1940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0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118" y="916224"/>
            <a:ext cx="7838748" cy="495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13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8" name="图片 7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1" y="4396083"/>
            <a:ext cx="6854320" cy="1176823"/>
          </a:xfrm>
          <a:prstGeom prst="rect">
            <a:avLst/>
          </a:prstGeom>
        </p:spPr>
      </p:pic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011" y="1085788"/>
            <a:ext cx="6854320" cy="3100124"/>
          </a:xfrm>
          <a:prstGeom prst="rect">
            <a:avLst/>
          </a:prstGeom>
        </p:spPr>
      </p:pic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434" y="1085788"/>
            <a:ext cx="4173518" cy="280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屏幕剪辑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702" y="4424132"/>
            <a:ext cx="4790348" cy="14051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31920" y="284480"/>
            <a:ext cx="584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3.1 </a:t>
            </a:r>
            <a:r>
              <a:rPr lang="zh-CN" altLang="en-US" dirty="0" smtClean="0">
                <a:solidFill>
                  <a:srgbClr val="7030A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图像几何变换的基本理论</a:t>
            </a:r>
            <a:endParaRPr lang="zh-CN" altLang="en-US" dirty="0">
              <a:solidFill>
                <a:srgbClr val="7030A0"/>
              </a:solidFill>
            </a:endParaRPr>
          </a:p>
        </p:txBody>
      </p:sp>
      <p:pic>
        <p:nvPicPr>
          <p:cNvPr id="9" name="图片 8" descr="屏幕剪辑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69" y="1335877"/>
            <a:ext cx="6003433" cy="3910493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4834890" y="3920490"/>
            <a:ext cx="4217670" cy="11430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517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2949</TotalTime>
  <Words>507</Words>
  <Application>Microsoft Office PowerPoint</Application>
  <PresentationFormat>宽屏</PresentationFormat>
  <Paragraphs>86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5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等线</vt:lpstr>
      <vt:lpstr>等线 Light</vt:lpstr>
      <vt:lpstr>宋体</vt:lpstr>
      <vt:lpstr>微软雅黑</vt:lpstr>
      <vt:lpstr>Arial</vt:lpstr>
      <vt:lpstr>Times New Roman</vt:lpstr>
      <vt:lpstr>Wingdings</vt:lpstr>
      <vt:lpstr>自定义设计方案</vt:lpstr>
      <vt:lpstr>1_自定义设计方案</vt:lpstr>
      <vt:lpstr>3_自定义设计方案</vt:lpstr>
      <vt:lpstr>1_Office 主题​​</vt:lpstr>
      <vt:lpstr>2_自定义设计方案</vt:lpstr>
      <vt:lpstr>CorelDRAW</vt:lpstr>
      <vt:lpstr>数字图像处理与模式识别 </vt:lpstr>
      <vt:lpstr>第三章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刘勤波</cp:lastModifiedBy>
  <cp:revision>137</cp:revision>
  <dcterms:created xsi:type="dcterms:W3CDTF">2022-08-22T02:26:08Z</dcterms:created>
  <dcterms:modified xsi:type="dcterms:W3CDTF">2022-09-05T13:45:23Z</dcterms:modified>
</cp:coreProperties>
</file>